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6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179"/>
  </p:normalViewPr>
  <p:slideViewPr>
    <p:cSldViewPr snapToGrid="0" snapToObjects="1">
      <p:cViewPr varScale="1">
        <p:scale>
          <a:sx n="92" d="100"/>
          <a:sy n="92" d="100"/>
        </p:scale>
        <p:origin x="4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107A-2687-9D4F-8EAF-87F700141A64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ADC0F-4531-0B42-B134-60E00ECBE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786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107A-2687-9D4F-8EAF-87F700141A64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ADC0F-4531-0B42-B134-60E00ECBE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40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107A-2687-9D4F-8EAF-87F700141A64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ADC0F-4531-0B42-B134-60E00ECBE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64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107A-2687-9D4F-8EAF-87F700141A64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ADC0F-4531-0B42-B134-60E00ECBE60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31472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107A-2687-9D4F-8EAF-87F700141A64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ADC0F-4531-0B42-B134-60E00ECBE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5337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107A-2687-9D4F-8EAF-87F700141A64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ADC0F-4531-0B42-B134-60E00ECBE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900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107A-2687-9D4F-8EAF-87F700141A64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ADC0F-4531-0B42-B134-60E00ECBE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5687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107A-2687-9D4F-8EAF-87F700141A64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ADC0F-4531-0B42-B134-60E00ECBE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653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107A-2687-9D4F-8EAF-87F700141A64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ADC0F-4531-0B42-B134-60E00ECBE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365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107A-2687-9D4F-8EAF-87F700141A64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ADC0F-4531-0B42-B134-60E00ECBE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85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107A-2687-9D4F-8EAF-87F700141A64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ADC0F-4531-0B42-B134-60E00ECBE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13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107A-2687-9D4F-8EAF-87F700141A64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ADC0F-4531-0B42-B134-60E00ECBE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017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107A-2687-9D4F-8EAF-87F700141A64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ADC0F-4531-0B42-B134-60E00ECBE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216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107A-2687-9D4F-8EAF-87F700141A64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ADC0F-4531-0B42-B134-60E00ECBE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326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107A-2687-9D4F-8EAF-87F700141A64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ADC0F-4531-0B42-B134-60E00ECBE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300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107A-2687-9D4F-8EAF-87F700141A64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ADC0F-4531-0B42-B134-60E00ECBE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803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107A-2687-9D4F-8EAF-87F700141A64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ADC0F-4531-0B42-B134-60E00ECBE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627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34E107A-2687-9D4F-8EAF-87F700141A64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ADC0F-4531-0B42-B134-60E00ECBE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8751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9C7179-6196-8F45-A1A2-2D142FEE4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447801"/>
            <a:ext cx="8825658" cy="2130286"/>
          </a:xfrm>
        </p:spPr>
        <p:txBody>
          <a:bodyPr/>
          <a:lstStyle/>
          <a:p>
            <a:pPr algn="ctr"/>
            <a:r>
              <a:rPr lang="en-US" sz="5400" dirty="0"/>
              <a:t>Welcome to </a:t>
            </a:r>
            <a:br>
              <a:rPr lang="en-US" sz="5400" dirty="0"/>
            </a:br>
            <a:r>
              <a:rPr lang="en-US" sz="5400" dirty="0"/>
              <a:t>Crouse Health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CB842C6-95D0-D54B-A661-8B4F2FBCF9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5009322"/>
            <a:ext cx="8825658" cy="629478"/>
          </a:xfrm>
        </p:spPr>
        <p:txBody>
          <a:bodyPr/>
          <a:lstStyle/>
          <a:p>
            <a:pPr algn="ctr"/>
            <a:r>
              <a:rPr lang="en-US" dirty="0"/>
              <a:t>We appreciate your commitment, cooperation and business</a:t>
            </a:r>
          </a:p>
        </p:txBody>
      </p:sp>
    </p:spTree>
    <p:extLst>
      <p:ext uri="{BB962C8B-B14F-4D97-AF65-F5344CB8AC3E}">
        <p14:creationId xmlns:p14="http://schemas.microsoft.com/office/powerpoint/2010/main" val="2853369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B916DC-6157-9147-8237-BADD5A1BF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Professional Conduct 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23BB72B-1D0D-4A4D-B2F2-37B5E17055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896" y="1285462"/>
            <a:ext cx="10111408" cy="4962938"/>
          </a:xfrm>
        </p:spPr>
        <p:txBody>
          <a:bodyPr>
            <a:normAutofit/>
          </a:bodyPr>
          <a:lstStyle/>
          <a:p>
            <a:r>
              <a:rPr lang="en-US" sz="2400" b="1" dirty="0"/>
              <a:t>When entering a patient’s room:</a:t>
            </a:r>
          </a:p>
          <a:p>
            <a:endParaRPr lang="en-US" sz="2400" dirty="0"/>
          </a:p>
          <a:p>
            <a:r>
              <a:rPr lang="en-US" sz="2400" b="1" dirty="0"/>
              <a:t>Hand hygiene: </a:t>
            </a:r>
            <a:r>
              <a:rPr lang="en-US" sz="2400" dirty="0"/>
              <a:t>“Gel in, gel out…every patient, every time”.  Gel your hands prior to entering patient room and as you exit.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b="1" dirty="0"/>
              <a:t>Introduction:</a:t>
            </a:r>
            <a:r>
              <a:rPr lang="en-US" sz="2400" dirty="0"/>
              <a:t> Knock gently, identify yourself, ask permission to enter room 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b="1" dirty="0"/>
              <a:t>At the bedside:</a:t>
            </a:r>
            <a:r>
              <a:rPr lang="en-US" sz="2400" dirty="0"/>
              <a:t> Greet the patient professionally, identify yourself including the name of your company and the purpose of your visit.</a:t>
            </a:r>
          </a:p>
        </p:txBody>
      </p:sp>
    </p:spTree>
    <p:extLst>
      <p:ext uri="{BB962C8B-B14F-4D97-AF65-F5344CB8AC3E}">
        <p14:creationId xmlns:p14="http://schemas.microsoft.com/office/powerpoint/2010/main" val="3539222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9D852E-1D35-5741-9BA7-7D261B30B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Professional Conduct 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E0FFE98-2EFE-3B4B-9713-201B60551A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391478"/>
            <a:ext cx="8946541" cy="4856921"/>
          </a:xfrm>
        </p:spPr>
        <p:txBody>
          <a:bodyPr>
            <a:normAutofit/>
          </a:bodyPr>
          <a:lstStyle/>
          <a:p>
            <a:r>
              <a:rPr lang="en-US" sz="2400" dirty="0"/>
              <a:t>Thank you for your commitment to embrace and abide by the Crouse Health: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sz="2400" dirty="0"/>
              <a:t>Mission, Vision and Values</a:t>
            </a:r>
          </a:p>
          <a:p>
            <a:pPr lvl="1"/>
            <a:r>
              <a:rPr lang="en-US" sz="2400" dirty="0"/>
              <a:t>Service Excellence Standards and</a:t>
            </a:r>
          </a:p>
          <a:p>
            <a:pPr lvl="1"/>
            <a:r>
              <a:rPr lang="en-US" sz="2400" dirty="0"/>
              <a:t>Professional Conduct Expectations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400" dirty="0"/>
              <a:t>We appreciate the opportunity to do business with you.</a:t>
            </a:r>
          </a:p>
        </p:txBody>
      </p:sp>
    </p:spTree>
    <p:extLst>
      <p:ext uri="{BB962C8B-B14F-4D97-AF65-F5344CB8AC3E}">
        <p14:creationId xmlns:p14="http://schemas.microsoft.com/office/powerpoint/2010/main" val="3567183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69950A-2DE9-8A46-9FA8-4DF8B4F50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38B282-1592-2741-88CE-5987D7FB09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563758"/>
            <a:ext cx="8946541" cy="4684642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The Crouse Health Vision is “</a:t>
            </a:r>
            <a:r>
              <a:rPr lang="en-US" sz="2400" i="1" dirty="0"/>
              <a:t>an exceptional patient experience as the most trusted system for healthcare</a:t>
            </a:r>
            <a:r>
              <a:rPr lang="en-US" sz="2400" dirty="0"/>
              <a:t>”. As a guest and valued vendor,  welcome to our organization. </a:t>
            </a:r>
          </a:p>
          <a:p>
            <a:r>
              <a:rPr lang="en-US" sz="2400" dirty="0"/>
              <a:t>This orientation explains the commitment and behaviors Crouse Health expects as you serve our patients and employees. The highlights include:</a:t>
            </a:r>
          </a:p>
          <a:p>
            <a:pPr marL="0" indent="0">
              <a:buNone/>
            </a:pPr>
            <a:endParaRPr lang="en-US" dirty="0"/>
          </a:p>
          <a:p>
            <a:pPr lvl="1" algn="ctr"/>
            <a:r>
              <a:rPr lang="en-US" sz="2400" dirty="0"/>
              <a:t>Mission, Vision and Values</a:t>
            </a:r>
          </a:p>
          <a:p>
            <a:pPr lvl="1" algn="ctr"/>
            <a:r>
              <a:rPr lang="en-US" sz="2400" dirty="0"/>
              <a:t>Service Excellence Standards</a:t>
            </a:r>
          </a:p>
          <a:p>
            <a:pPr lvl="1" algn="ctr"/>
            <a:r>
              <a:rPr lang="en-US" sz="2400" dirty="0"/>
              <a:t>Professional conduct expectations</a:t>
            </a:r>
          </a:p>
        </p:txBody>
      </p:sp>
    </p:spTree>
    <p:extLst>
      <p:ext uri="{BB962C8B-B14F-4D97-AF65-F5344CB8AC3E}">
        <p14:creationId xmlns:p14="http://schemas.microsoft.com/office/powerpoint/2010/main" val="1493703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6ECA13-3F31-8646-ABC9-DBA4AA713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Crouse Health</a:t>
            </a:r>
            <a:br>
              <a:rPr lang="en-US" dirty="0"/>
            </a:br>
            <a:r>
              <a:rPr lang="en-US" dirty="0"/>
              <a:t>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7230D85-C39D-734E-8B44-71EDA5CCD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862470"/>
            <a:ext cx="8946541" cy="3385929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To provide the best in patient care and to promote community health.</a:t>
            </a:r>
          </a:p>
        </p:txBody>
      </p:sp>
    </p:spTree>
    <p:extLst>
      <p:ext uri="{BB962C8B-B14F-4D97-AF65-F5344CB8AC3E}">
        <p14:creationId xmlns:p14="http://schemas.microsoft.com/office/powerpoint/2010/main" val="3376933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37D792-4E8D-034E-A4F8-4916CA6E9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Crouse Health </a:t>
            </a:r>
            <a:br>
              <a:rPr lang="en-US" dirty="0"/>
            </a:br>
            <a:r>
              <a:rPr lang="en-US" dirty="0"/>
              <a:t>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4E9832C-56D8-C948-9BF9-E96DFC921F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743200"/>
            <a:ext cx="8946541" cy="3505199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Crouse Health will provide an exceptional experience as the most trusted system for healthcare.</a:t>
            </a:r>
          </a:p>
        </p:txBody>
      </p:sp>
    </p:spTree>
    <p:extLst>
      <p:ext uri="{BB962C8B-B14F-4D97-AF65-F5344CB8AC3E}">
        <p14:creationId xmlns:p14="http://schemas.microsoft.com/office/powerpoint/2010/main" val="1778911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DE20A2-B74F-184A-88A0-1D83A6564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Crouse Health</a:t>
            </a:r>
            <a:br>
              <a:rPr lang="en-US" dirty="0"/>
            </a:br>
            <a:r>
              <a:rPr lang="en-US" dirty="0"/>
              <a:t>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41642F-6210-BB4E-8BA7-FD56A40FF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dirty="0"/>
              <a:t>C</a:t>
            </a:r>
            <a:r>
              <a:rPr lang="en-US" sz="2400" dirty="0"/>
              <a:t>ommunity…working together while appreciating our differences</a:t>
            </a:r>
          </a:p>
          <a:p>
            <a:r>
              <a:rPr lang="en-US" sz="2400" b="1" dirty="0"/>
              <a:t>R</a:t>
            </a:r>
            <a:r>
              <a:rPr lang="en-US" sz="2400" dirty="0"/>
              <a:t>espect…honor, dignity and trust</a:t>
            </a:r>
          </a:p>
          <a:p>
            <a:r>
              <a:rPr lang="en-US" sz="2400" b="1" dirty="0"/>
              <a:t>O</a:t>
            </a:r>
            <a:r>
              <a:rPr lang="en-US" sz="2400" dirty="0"/>
              <a:t>pen and honest communication</a:t>
            </a:r>
          </a:p>
          <a:p>
            <a:r>
              <a:rPr lang="en-US" sz="2400" b="1" dirty="0"/>
              <a:t>U</a:t>
            </a:r>
            <a:r>
              <a:rPr lang="en-US" sz="2400" dirty="0"/>
              <a:t>ndivided commitment to quality and the patient experience</a:t>
            </a:r>
          </a:p>
          <a:p>
            <a:r>
              <a:rPr lang="en-US" sz="2400" b="1" dirty="0"/>
              <a:t>S</a:t>
            </a:r>
            <a:r>
              <a:rPr lang="en-US" sz="2400" dirty="0"/>
              <a:t>ervice to our patients, physicians and ourselves</a:t>
            </a:r>
          </a:p>
          <a:p>
            <a:r>
              <a:rPr lang="en-US" sz="2400" b="1" dirty="0"/>
              <a:t>E</a:t>
            </a:r>
            <a:r>
              <a:rPr lang="en-US" sz="2400" dirty="0"/>
              <a:t>xcellence through innovation and collaboration</a:t>
            </a:r>
          </a:p>
        </p:txBody>
      </p:sp>
    </p:spTree>
    <p:extLst>
      <p:ext uri="{BB962C8B-B14F-4D97-AF65-F5344CB8AC3E}">
        <p14:creationId xmlns:p14="http://schemas.microsoft.com/office/powerpoint/2010/main" val="422375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A57D378-630E-9F4E-9B2A-121FB5551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Service Excellence Standards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27961B9-C610-334E-8763-DE203EFF14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I Will…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Hold myself accountable to the mission, vision and values, and treat you with dignity and respect.</a:t>
            </a:r>
          </a:p>
          <a:p>
            <a:pPr marL="400050" lvl="1" indent="0">
              <a:buNone/>
            </a:pPr>
            <a:endParaRPr lang="en-US" dirty="0"/>
          </a:p>
          <a:p>
            <a:pPr lvl="1"/>
            <a:r>
              <a:rPr lang="en-US" dirty="0"/>
              <a:t>Commit to a healing environment, by maintaining a collaborative, clean, quiet and clutter-free facility.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Communicate and collaborate respectfully to enhance the human experience.</a:t>
            </a:r>
          </a:p>
        </p:txBody>
      </p:sp>
    </p:spTree>
    <p:extLst>
      <p:ext uri="{BB962C8B-B14F-4D97-AF65-F5344CB8AC3E}">
        <p14:creationId xmlns:p14="http://schemas.microsoft.com/office/powerpoint/2010/main" val="3837909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CD116E3-42EB-7947-BA0E-ACC77361D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Service Excellence Standards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3DE1D40-A91F-FA48-8C02-194440588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I Will…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Have my ID badge visible and be ready to acknowledge everyone with friendliness, courtesy and respect.</a:t>
            </a:r>
          </a:p>
          <a:p>
            <a:pPr marL="400050" lvl="1" indent="0">
              <a:buNone/>
            </a:pPr>
            <a:endParaRPr lang="en-US" dirty="0"/>
          </a:p>
          <a:p>
            <a:pPr lvl="1"/>
            <a:r>
              <a:rPr lang="en-US" dirty="0"/>
              <a:t>Value diversity and seek ways to be inclusive.</a:t>
            </a:r>
          </a:p>
          <a:p>
            <a:pPr marL="400050" lvl="1" indent="0">
              <a:buNone/>
            </a:pPr>
            <a:endParaRPr lang="en-US" dirty="0"/>
          </a:p>
          <a:p>
            <a:pPr lvl="1"/>
            <a:r>
              <a:rPr lang="en-US" dirty="0"/>
              <a:t>Display a positive attitude and be receptive to change.</a:t>
            </a:r>
          </a:p>
        </p:txBody>
      </p:sp>
    </p:spTree>
    <p:extLst>
      <p:ext uri="{BB962C8B-B14F-4D97-AF65-F5344CB8AC3E}">
        <p14:creationId xmlns:p14="http://schemas.microsoft.com/office/powerpoint/2010/main" val="3139134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2A8682-99A9-2F4C-A6A3-B5160A8EA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Professional Conduct 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5F81D9D-E3CC-D943-AE97-C4F4FF3DD1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138" y="1484244"/>
            <a:ext cx="9201715" cy="4764156"/>
          </a:xfrm>
        </p:spPr>
        <p:txBody>
          <a:bodyPr>
            <a:normAutofit/>
          </a:bodyPr>
          <a:lstStyle/>
          <a:p>
            <a:r>
              <a:rPr lang="en-US" sz="2400" b="1" dirty="0"/>
              <a:t>Dress code: </a:t>
            </a:r>
          </a:p>
          <a:p>
            <a:r>
              <a:rPr lang="en-US" dirty="0"/>
              <a:t>Name badge must be worn at all times and be visible on the front of the upper torso so the name can be easily read.</a:t>
            </a:r>
          </a:p>
          <a:p>
            <a:r>
              <a:rPr lang="en-US" dirty="0"/>
              <a:t>Your first and last name, picture, and job title must be unobstructed and visible at all times.</a:t>
            </a:r>
          </a:p>
          <a:p>
            <a:r>
              <a:rPr lang="en-US" dirty="0"/>
              <a:t>Professional, business casual dress is expected; undergarments must not be visible.</a:t>
            </a:r>
          </a:p>
          <a:p>
            <a:r>
              <a:rPr lang="en-US" dirty="0"/>
              <a:t>Clean scrubs are acceptable in surgical and interventional areas.</a:t>
            </a:r>
          </a:p>
          <a:p>
            <a:r>
              <a:rPr lang="en-US" dirty="0"/>
              <a:t>Jeans of any color are not permitted.</a:t>
            </a:r>
          </a:p>
          <a:p>
            <a:r>
              <a:rPr lang="en-US" dirty="0"/>
              <a:t>Perfumes and colognes are not allowed.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552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F5F85FE-A020-0E49-915D-46A0BBE3B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Professional Conduct 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5F465A-6A38-8C46-AFE4-0F9EF7105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642" y="1550504"/>
            <a:ext cx="9886123" cy="4697895"/>
          </a:xfrm>
        </p:spPr>
        <p:txBody>
          <a:bodyPr>
            <a:normAutofit/>
          </a:bodyPr>
          <a:lstStyle/>
          <a:p>
            <a:r>
              <a:rPr lang="en-US" dirty="0"/>
              <a:t>No sweatpants, hoodies, t-shirts, midriff exposing tops.</a:t>
            </a:r>
          </a:p>
          <a:p>
            <a:r>
              <a:rPr lang="en-US" dirty="0"/>
              <a:t>Footwear: completely close-toes. No open-toe shoes, flip flops, sandals, CROCS with open holes.</a:t>
            </a:r>
          </a:p>
          <a:p>
            <a:r>
              <a:rPr lang="en-US" dirty="0"/>
              <a:t>Leggings, yoga or spandex style pants are only permitted to be worn as stockings.</a:t>
            </a:r>
          </a:p>
          <a:p>
            <a:r>
              <a:rPr lang="en-US" dirty="0"/>
              <a:t>Finger nails must be clean, short and free of chipped nail polish.</a:t>
            </a:r>
          </a:p>
          <a:p>
            <a:r>
              <a:rPr lang="en-US" dirty="0"/>
              <a:t>Artificial nail enhancements are not allowed.  This includes, but is not limited to: artificial nails, tips, acrylics, gels, wraps, appliques, or additional items applied to the nail surface.</a:t>
            </a:r>
          </a:p>
          <a:p>
            <a:r>
              <a:rPr lang="en-US" dirty="0"/>
              <a:t>Tattoos, if exposed, should not be offensive or inappropriate.</a:t>
            </a:r>
          </a:p>
          <a:p>
            <a:r>
              <a:rPr lang="en-US" dirty="0"/>
              <a:t>Facial jewelry is not allowed except for a small nose stud or ring.</a:t>
            </a:r>
          </a:p>
        </p:txBody>
      </p:sp>
    </p:spTree>
    <p:extLst>
      <p:ext uri="{BB962C8B-B14F-4D97-AF65-F5344CB8AC3E}">
        <p14:creationId xmlns:p14="http://schemas.microsoft.com/office/powerpoint/2010/main" val="37672186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{9A0613F9-9D81-2945-8C25-77036F612D04}tf10001062</Template>
  <TotalTime>1294</TotalTime>
  <Words>570</Words>
  <Application>Microsoft Office PowerPoint</Application>
  <PresentationFormat>Widescreen</PresentationFormat>
  <Paragraphs>68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Ion</vt:lpstr>
      <vt:lpstr>Welcome to  Crouse Health</vt:lpstr>
      <vt:lpstr>Introduction</vt:lpstr>
      <vt:lpstr>Crouse Health Mission</vt:lpstr>
      <vt:lpstr>Crouse Health  Vision</vt:lpstr>
      <vt:lpstr>Crouse Health Values</vt:lpstr>
      <vt:lpstr>Service Excellence Standards</vt:lpstr>
      <vt:lpstr>Service Excellence Standards</vt:lpstr>
      <vt:lpstr>Professional Conduct Expectations</vt:lpstr>
      <vt:lpstr>Professional Conduct Expectations</vt:lpstr>
      <vt:lpstr>Professional Conduct Expectations</vt:lpstr>
      <vt:lpstr>Professional Conduct Expectations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 Crouse Health</dc:title>
  <dc:creator>Kathleen Ann Steinmann</dc:creator>
  <cp:lastModifiedBy>Kathy Steinmann</cp:lastModifiedBy>
  <cp:revision>93</cp:revision>
  <dcterms:created xsi:type="dcterms:W3CDTF">2020-05-11T17:26:55Z</dcterms:created>
  <dcterms:modified xsi:type="dcterms:W3CDTF">2020-05-12T15:09:24Z</dcterms:modified>
</cp:coreProperties>
</file>